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1D36C-8275-1C47-A625-137A0FD438FF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E835B-B36C-D846-BBF8-B0B8335F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54E62B2-34C7-174A-92AE-01E5D258A744}" type="slidenum">
              <a:rPr lang="en-US" altLang="en-US" sz="1200">
                <a:latin typeface="Calibri" charset="0"/>
              </a:rPr>
              <a:pPr algn="r" eaLnBrk="1" hangingPunct="1"/>
              <a:t>12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1CFB232-6303-9146-B839-A6BDD643091F}" type="slidenum">
              <a:rPr lang="en-US" altLang="en-US" sz="1200">
                <a:latin typeface="Calibri" charset="0"/>
              </a:rPr>
              <a:pPr algn="r" eaLnBrk="1" hangingPunct="1"/>
              <a:t>13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3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E02D8BE-5207-764B-99F7-98651A1B3EC9}" type="slidenum">
              <a:rPr lang="en-US" altLang="en-US" sz="1200">
                <a:latin typeface="Calibri" charset="0"/>
              </a:rPr>
              <a:pPr algn="r" eaLnBrk="1" hangingPunct="1"/>
              <a:t>14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8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1EAE55F-022C-B24E-96BC-EDA9DA572306}" type="slidenum">
              <a:rPr lang="en-US" altLang="en-US" sz="1200">
                <a:latin typeface="Calibri" charset="0"/>
              </a:rPr>
              <a:pPr algn="r" eaLnBrk="1" hangingPunct="1"/>
              <a:t>15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C153B4E-6645-1041-9310-7477A83EEF63}" type="slidenum">
              <a:rPr lang="en-US" altLang="en-US" sz="1200">
                <a:latin typeface="Calibri" charset="0"/>
              </a:rPr>
              <a:pPr algn="r" eaLnBrk="1" hangingPunct="1"/>
              <a:t>16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0045F6F-94E9-1943-B241-B48ABAABDA45}" type="slidenum">
              <a:rPr lang="en-US" altLang="en-US" sz="1200">
                <a:latin typeface="Calibri" charset="0"/>
              </a:rPr>
              <a:pPr algn="r" eaLnBrk="1" hangingPunct="1"/>
              <a:t>17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6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5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4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0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2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CE7C-4DF0-454B-876A-2EF2BFD9F1F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81331-1956-6C43-B3FD-CB9AAE67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9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13: </a:t>
            </a:r>
            <a:r>
              <a:rPr lang="en-US" dirty="0"/>
              <a:t>Singular Value Decomposition (SVD)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110542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How can we “decompose” a matrix into multiplication of two matrices of 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in the best possible way?</a:t>
                </a:r>
              </a:p>
              <a:p>
                <a:pPr lvl="1"/>
                <a:r>
                  <a:rPr lang="en-US" dirty="0"/>
                  <a:t>Minimize the “L2 difference” (= </a:t>
                </a:r>
                <a:r>
                  <a:rPr lang="en-US" dirty="0" err="1"/>
                  <a:t>Frobenius</a:t>
                </a:r>
                <a:r>
                  <a:rPr lang="en-US" dirty="0"/>
                  <a:t> norm) between the original matrix and the approximation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0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as Matrix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3/5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−4/5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4/5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3/5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Q: If we want to reduce the rank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altLang="en-US" dirty="0"/>
                  <a:t> to 2, what will be a good choice?</a:t>
                </a:r>
              </a:p>
              <a:p>
                <a:r>
                  <a:rPr lang="en-US" altLang="en-US" dirty="0"/>
                  <a:t>The best rank-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altLang="en-US" dirty="0"/>
                  <a:t> approximation of any matrix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altLang="en-US" dirty="0"/>
                  <a:t> is to keep the first-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altLang="en-US" dirty="0"/>
                  <a:t> entries of its SVD.</a:t>
                </a:r>
              </a:p>
              <a:p>
                <a:pPr lvl="1"/>
                <a:r>
                  <a:rPr lang="en-US" altLang="en-US" dirty="0"/>
                  <a:t>Minimizes L2 difference between the original and the rank-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altLang="en-US" dirty="0"/>
                  <a:t> approximation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6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SVD Approximation Example:</a:t>
            </a:r>
            <a:br>
              <a:rPr lang="en-US" sz="4000" dirty="0"/>
            </a:br>
            <a:r>
              <a:rPr lang="en-US" sz="4000" dirty="0"/>
              <a:t>1000 x 1000 matrix with (0…255)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1981200" y="1295401"/>
          <a:ext cx="8229600" cy="523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 descr="cho_revised_al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28600"/>
            <a:ext cx="6269038" cy="5715000"/>
          </a:xfrm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3352801" y="6096001"/>
            <a:ext cx="534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charset="0"/>
              </a:rPr>
              <a:t>Image of original matrix 1000x1000</a:t>
            </a:r>
          </a:p>
        </p:txBody>
      </p:sp>
    </p:spTree>
    <p:extLst>
      <p:ext uri="{BB962C8B-B14F-4D97-AF65-F5344CB8AC3E}">
        <p14:creationId xmlns:p14="http://schemas.microsoft.com/office/powerpoint/2010/main" val="65712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 descr="cho_revised_al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28600"/>
            <a:ext cx="6269038" cy="5715000"/>
          </a:xfrm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4114801" y="6096001"/>
            <a:ext cx="420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charset="0"/>
              </a:rPr>
              <a:t>SVD.  Rank 1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1353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 descr="cho_revised_al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28600"/>
            <a:ext cx="6269038" cy="5715000"/>
          </a:xfrm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4114801" y="6096001"/>
            <a:ext cx="431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charset="0"/>
              </a:rPr>
              <a:t>SVD. Rank 10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9006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3" descr="cho_revised_al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28600"/>
            <a:ext cx="6269038" cy="5715000"/>
          </a:xfrm>
        </p:spPr>
      </p:pic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4114801" y="6096001"/>
            <a:ext cx="449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charset="0"/>
              </a:rPr>
              <a:t>SVD. Rank 100 approximation</a:t>
            </a:r>
          </a:p>
        </p:txBody>
      </p:sp>
    </p:spTree>
    <p:extLst>
      <p:ext uri="{BB962C8B-B14F-4D97-AF65-F5344CB8AC3E}">
        <p14:creationId xmlns:p14="http://schemas.microsoft.com/office/powerpoint/2010/main" val="46589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 descr="cho_revised_al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914400"/>
            <a:ext cx="4346575" cy="3962400"/>
          </a:xfrm>
        </p:spPr>
      </p:pic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2971800" y="5181600"/>
            <a:ext cx="67198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Calibri" charset="0"/>
              </a:rPr>
              <a:t>Original vs Rank 100 approximation</a:t>
            </a:r>
          </a:p>
          <a:p>
            <a:pPr algn="ctr" eaLnBrk="1" hangingPunct="1"/>
            <a:endParaRPr lang="en-US" altLang="en-US" sz="2800">
              <a:latin typeface="Calibri" charset="0"/>
            </a:endParaRPr>
          </a:p>
          <a:p>
            <a:pPr algn="ctr" eaLnBrk="1" hangingPunct="1"/>
            <a:r>
              <a:rPr lang="en-US" altLang="en-US" sz="2800">
                <a:latin typeface="Calibri" charset="0"/>
              </a:rPr>
              <a:t>Q: How many numbers do we keep for each?</a:t>
            </a:r>
          </a:p>
        </p:txBody>
      </p:sp>
      <p:pic>
        <p:nvPicPr>
          <p:cNvPr id="45060" name="Content Placeholder 3" descr="cho_revised_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14400"/>
            <a:ext cx="43465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2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with large dimension</a:t>
            </a:r>
          </a:p>
          <a:p>
            <a:pPr lvl="1"/>
            <a:r>
              <a:rPr lang="en-US" dirty="0"/>
              <a:t>Example: 1M users with 10M items. 1M x 10M matrix</a:t>
            </a:r>
          </a:p>
          <a:p>
            <a:r>
              <a:rPr lang="en-US" dirty="0"/>
              <a:t>Q: Can we </a:t>
            </a:r>
            <a:r>
              <a:rPr lang="en-US"/>
              <a:t>represent each user </a:t>
            </a:r>
            <a:r>
              <a:rPr lang="en-US" dirty="0"/>
              <a:t>with much fewer dimensions, say 1000, without losing too much information?</a:t>
            </a:r>
          </a:p>
        </p:txBody>
      </p:sp>
    </p:spTree>
    <p:extLst>
      <p:ext uri="{BB962C8B-B14F-4D97-AF65-F5344CB8AC3E}">
        <p14:creationId xmlns:p14="http://schemas.microsoft.com/office/powerpoint/2010/main" val="130685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Two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4765057" cy="4351338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World of vectors</a:t>
                </a:r>
              </a:p>
              <a:p>
                <a:r>
                  <a:rPr lang="en-US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Linear transformation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𝑏𝑇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Orthogonal Stretching</a:t>
                </a:r>
              </a:p>
              <a:p>
                <a:pPr lvl="2"/>
                <a:r>
                  <a:rPr lang="en-US" dirty="0"/>
                  <a:t>Stretching factor</a:t>
                </a:r>
              </a:p>
              <a:p>
                <a:pPr lvl="2"/>
                <a:r>
                  <a:rPr lang="en-US" dirty="0"/>
                  <a:t>Stretching direction</a:t>
                </a:r>
              </a:p>
              <a:p>
                <a:pPr lvl="1"/>
                <a:r>
                  <a:rPr lang="en-US" dirty="0"/>
                  <a:t>Rotation</a:t>
                </a:r>
              </a:p>
              <a:p>
                <a:pPr lvl="1"/>
                <a:r>
                  <a:rPr lang="en-US" dirty="0"/>
                  <a:t>Stretching + Rotation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4765057" cy="4351338"/>
              </a:xfrm>
              <a:blipFill rotWithShape="0">
                <a:blip r:embed="rId2"/>
                <a:stretch>
                  <a:fillRect l="-2420" t="-1950" r="-3439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3051" y="1825625"/>
                <a:ext cx="4765058" cy="4351338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World of numbers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1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: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1, 2, 0</m:t>
                        </m:r>
                      </m:e>
                    </m:d>
                  </m:oMath>
                </a14:m>
                <a:r>
                  <a:rPr lang="en-US" b="0" dirty="0"/>
                  <a:t>  vector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2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:  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/>
                  <a:t> matrix</a:t>
                </a:r>
                <a:br>
                  <a:rPr lang="en-US" altLang="ko-KR" dirty="0"/>
                </a:br>
                <a:r>
                  <a:rPr lang="en-US" altLang="ko-KR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Symmetric matrix</a:t>
                </a:r>
              </a:p>
              <a:p>
                <a:pPr lvl="2"/>
                <a:r>
                  <a:rPr lang="en-US" b="0" dirty="0"/>
                  <a:t>Eigenvalue</a:t>
                </a:r>
              </a:p>
              <a:p>
                <a:pPr lvl="2"/>
                <a:r>
                  <a:rPr lang="en-US" dirty="0"/>
                  <a:t>Eigenvector</a:t>
                </a:r>
              </a:p>
              <a:p>
                <a:pPr lvl="1"/>
                <a:r>
                  <a:rPr lang="en-US" b="0" dirty="0"/>
                  <a:t>Orthonormal matrix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3051" y="1825625"/>
                <a:ext cx="4765058" cy="4351338"/>
              </a:xfrm>
              <a:blipFill rotWithShape="0">
                <a:blip r:embed="rId3"/>
                <a:stretch>
                  <a:fillRect l="-2290" t="-1950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42052" y="1437805"/>
            <a:ext cx="2710999" cy="1068895"/>
            <a:chOff x="4142052" y="1437805"/>
            <a:chExt cx="2710999" cy="1068895"/>
          </a:xfrm>
        </p:grpSpPr>
        <p:sp>
          <p:nvSpPr>
            <p:cNvPr id="7" name="Left-Right Arrow 6"/>
            <p:cNvSpPr/>
            <p:nvPr/>
          </p:nvSpPr>
          <p:spPr>
            <a:xfrm>
              <a:off x="4231520" y="1814347"/>
              <a:ext cx="2532062" cy="315811"/>
            </a:xfrm>
            <a:prstGeom prst="leftRightArrow">
              <a:avLst>
                <a:gd name="adj1" fmla="val 28572"/>
                <a:gd name="adj2" fmla="val 1383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7739" y="1437805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basis vectors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42052" y="2137368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1:1 mapping (=isomorphic)</a:t>
              </a:r>
            </a:p>
          </p:txBody>
        </p:sp>
      </p:grpSp>
      <p:sp>
        <p:nvSpPr>
          <p:cNvPr id="31" name="Left-Right Arrow 30"/>
          <p:cNvSpPr/>
          <p:nvPr/>
        </p:nvSpPr>
        <p:spPr>
          <a:xfrm>
            <a:off x="4833823" y="4234251"/>
            <a:ext cx="2202595" cy="140525"/>
          </a:xfrm>
          <a:prstGeom prst="leftRightArrow">
            <a:avLst>
              <a:gd name="adj1" fmla="val 28572"/>
              <a:gd name="adj2" fmla="val 138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4833823" y="5301051"/>
            <a:ext cx="2202595" cy="140525"/>
          </a:xfrm>
          <a:prstGeom prst="leftRightArrow">
            <a:avLst>
              <a:gd name="adj1" fmla="val 28572"/>
              <a:gd name="adj2" fmla="val 138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 (SVD)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en-US" dirty="0"/>
                  <a:t>Any matrix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altLang="en-US" dirty="0"/>
                  <a:t> can be decomposed to</a:t>
                </a:r>
                <a:br>
                  <a:rPr lang="en-US" altLang="en-US" dirty="0"/>
                </a:b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charset="0"/>
                      </a:rPr>
                      <m:t>𝑇</m:t>
                    </m:r>
                    <m:r>
                      <a:rPr lang="en-US" altLang="en-US" sz="3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sz="3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en-US" sz="3600" b="0" i="1" smtClean="0">
                        <a:latin typeface="Cambria Math" charset="0"/>
                      </a:rPr>
                      <m:t>𝐷</m:t>
                    </m:r>
                    <m:sSubSup>
                      <m:sSubSup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3600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sz="36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altLang="en-US" sz="3600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</m:oMath>
                </a14:m>
                <a:br>
                  <a:rPr lang="en-US" altLang="en-US" b="0" dirty="0"/>
                </a:br>
                <a:br>
                  <a:rPr lang="en-US" altLang="en-US" b="0" dirty="0"/>
                </a:br>
                <a:r>
                  <a:rPr lang="en-US" altLang="en-US" b="0" dirty="0"/>
                  <a:t>where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altLang="en-US" dirty="0"/>
                  <a:t> is a diagonal matrix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are orthonormal matrix</a:t>
                </a:r>
              </a:p>
              <a:p>
                <a:pPr lvl="1"/>
                <a:r>
                  <a:rPr lang="en-US" altLang="en-US" dirty="0"/>
                  <a:t>Singular values: diagonal entries in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Example</a:t>
                </a:r>
                <a:br>
                  <a:rPr lang="en-US" altLang="en-US" dirty="0"/>
                </a:br>
                <a:br>
                  <a:rPr lang="en-US" altLang="en-US" dirty="0"/>
                </a:br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Q: What is this transformation? What does SVD mean?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3998" y="4067112"/>
                <a:ext cx="4484176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998" y="4067112"/>
                <a:ext cx="4484176" cy="1281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6230" y="4077002"/>
                <a:ext cx="1762855" cy="1407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en-US" i="1">
                                        <a:latin typeface="Cambria Math" charset="0"/>
                                      </a:rPr>
                                      <m:t>9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en-US" i="1">
                                        <a:latin typeface="Cambria Math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en-US" i="1">
                                        <a:latin typeface="Cambria Math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i="1">
                                        <a:latin typeface="Cambria Math" charset="0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en-US" i="1">
                                        <a:latin typeface="Cambria Math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i="1">
                                        <a:latin typeface="Cambria Math" charset="0"/>
                                      </a:rPr>
                                      <m:t>17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en-US" i="1">
                                        <a:latin typeface="Cambria Math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30" y="4077002"/>
                <a:ext cx="1762855" cy="14073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9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 (SVD)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𝑇</m:t>
                    </m:r>
                    <m:r>
                      <a:rPr lang="en-US" alt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charset="0"/>
                      </a:rPr>
                      <m:t>𝐷</m:t>
                    </m:r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alt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67346" y="1690689"/>
            <a:ext cx="1561171" cy="15654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35238" y="1690688"/>
                <a:ext cx="2496261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Q: What does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mean?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238" y="1690688"/>
                <a:ext cx="2496261" cy="373179"/>
              </a:xfrm>
              <a:prstGeom prst="rect">
                <a:avLst/>
              </a:prstGeom>
              <a:blipFill rotWithShape="0">
                <a:blip r:embed="rId3"/>
                <a:stretch>
                  <a:fillRect l="-1951" t="-6452" r="-1463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124446" y="2098212"/>
            <a:ext cx="2589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 of coordinates!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New basis vectors are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(4/5, 3/5) and (-3/5, 4/5)!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1073" y="1690689"/>
            <a:ext cx="1081668" cy="156546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2256" y="3391093"/>
                <a:ext cx="23822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Q: What does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mean?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56" y="3391093"/>
                <a:ext cx="238225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46" t="-8197" r="-15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86922" y="3760425"/>
            <a:ext cx="4671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Orthogonal stretching!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Stretch x3 along first basis vector (4/5, 3/5)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Stretch x2 along second basis vector (-3/5, 4/5)!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5050" y="1690689"/>
            <a:ext cx="1841417" cy="1565468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2860" y="3256157"/>
                <a:ext cx="2412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Q: 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mean?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60" y="3256157"/>
                <a:ext cx="241252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278" t="-8197" r="-15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8831" y="3629336"/>
                <a:ext cx="4634795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Rotation! Rotate </a:t>
                </a:r>
                <a:br>
                  <a:rPr lang="en-US" dirty="0">
                    <a:solidFill>
                      <a:srgbClr val="00B050"/>
                    </a:solidFill>
                  </a:rPr>
                </a:br>
                <a:r>
                  <a:rPr lang="en-US" dirty="0">
                    <a:solidFill>
                      <a:srgbClr val="00B050"/>
                    </a:solidFill>
                  </a:rPr>
                  <a:t>first basis vector (4/5, 3/5) to (1/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  <a:br>
                  <a:rPr lang="en-US" dirty="0">
                    <a:solidFill>
                      <a:srgbClr val="00B050"/>
                    </a:solidFill>
                  </a:rPr>
                </a:br>
                <a:r>
                  <a:rPr lang="en-US" dirty="0">
                    <a:solidFill>
                      <a:srgbClr val="00B050"/>
                    </a:solidFill>
                  </a:rPr>
                  <a:t>second basis vector (-3/5, 4/5) to (-1/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31" y="3629336"/>
                <a:ext cx="4634795" cy="977319"/>
              </a:xfrm>
              <a:prstGeom prst="rect">
                <a:avLst/>
              </a:prstGeom>
              <a:blipFill rotWithShape="0">
                <a:blip r:embed="rId6"/>
                <a:stretch>
                  <a:fillRect l="-1184" t="-3106" r="-132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18831" y="4979929"/>
            <a:ext cx="9713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SVD shows that any matrix (= linear transformation) is essentially </a:t>
            </a:r>
            <a:br>
              <a:rPr lang="en-US" sz="2800" dirty="0"/>
            </a:br>
            <a:r>
              <a:rPr lang="en-US" sz="2800" dirty="0"/>
              <a:t>a orthogonal stretching followed by </a:t>
            </a:r>
            <a:r>
              <a:rPr lang="en-US" sz="2800"/>
              <a:t>a rotation</a:t>
            </a:r>
          </a:p>
        </p:txBody>
      </p:sp>
    </p:spTree>
    <p:extLst>
      <p:ext uri="{BB962C8B-B14F-4D97-AF65-F5344CB8AC3E}">
        <p14:creationId xmlns:p14="http://schemas.microsoft.com/office/powerpoint/2010/main" val="17206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Non-Square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886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Q: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 matrix, what are dimensions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?</a:t>
                </a:r>
                <a:br>
                  <a:rPr lang="en-US" b="0" i="1" dirty="0">
                    <a:latin typeface="Cambria Math" charset="0"/>
                  </a:rPr>
                </a:br>
                <a:br>
                  <a:rPr lang="en-US" b="0" i="1" dirty="0"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</a:rPr>
                      <m:t>      (</m:t>
                    </m:r>
                    <m:r>
                      <a:rPr lang="en-US" sz="4000" b="0" i="1" smtClean="0">
                        <a:latin typeface="Cambria Math" charset="0"/>
                      </a:rPr>
                      <m:t>𝑇</m:t>
                    </m:r>
                    <m:r>
                      <a:rPr lang="en-US" sz="4000" b="0" i="1" smtClean="0">
                        <a:latin typeface="Cambria Math" charset="0"/>
                      </a:rPr>
                      <m:t>)   =     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charset="0"/>
                      </a:rPr>
                      <m:t>)     (</m:t>
                    </m:r>
                    <m:r>
                      <a:rPr lang="en-US" sz="4000" b="0" i="1" smtClean="0">
                        <a:latin typeface="Cambria Math" charset="0"/>
                      </a:rPr>
                      <m:t>𝐷</m:t>
                    </m:r>
                    <m:r>
                      <a:rPr lang="en-US" sz="4000" b="0" i="1" smtClean="0">
                        <a:latin typeface="Cambria Math" charset="0"/>
                      </a:rPr>
                      <m:t>)      (</m:t>
                    </m:r>
                    <m:sSubSup>
                      <m:sSub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4000" b="0" i="1" smtClean="0">
                        <a:latin typeface="Cambria Math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non-square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/>
                  <a:t> becomes a non-square diagonal matrix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&gt;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                                       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b="0" dirty="0"/>
                  <a:t> 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𝐷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𝐷</m:t>
                    </m:r>
                    <m:r>
                      <a:rPr lang="en-US" sz="2400" i="1" dirty="0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dirty="0" smtClean="0"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400" i="1" dirty="0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400" i="1" dirty="0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2400" dirty="0"/>
                </a:b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88679"/>
              </a:xfrm>
              <a:blipFill rotWithShape="0">
                <a:blip r:embed="rId3"/>
                <a:stretch>
                  <a:fillRect l="-1043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741732" y="2324479"/>
            <a:ext cx="908942" cy="669776"/>
            <a:chOff x="2642840" y="2237680"/>
            <a:chExt cx="1078557" cy="886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642840" y="2754353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840" y="2754353"/>
                  <a:ext cx="37459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285893" y="2237680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893" y="2237680"/>
                  <a:ext cx="43550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021039" y="2288547"/>
            <a:ext cx="993206" cy="853022"/>
            <a:chOff x="4969727" y="2270663"/>
            <a:chExt cx="1126273" cy="853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969727" y="2754353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727" y="2754353"/>
                  <a:ext cx="37459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721410" y="2270663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410" y="2270663"/>
                  <a:ext cx="37459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903126" y="2231368"/>
            <a:ext cx="1120697" cy="853022"/>
            <a:chOff x="4969727" y="2270663"/>
            <a:chExt cx="1187187" cy="853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969727" y="2754353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727" y="2754353"/>
                  <a:ext cx="43550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721410" y="2270663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410" y="2270663"/>
                  <a:ext cx="43550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567563" y="2231368"/>
            <a:ext cx="784301" cy="853022"/>
            <a:chOff x="4969727" y="2270663"/>
            <a:chExt cx="1187187" cy="853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69727" y="2754353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727" y="2754353"/>
                  <a:ext cx="37459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21410" y="2270663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410" y="2270663"/>
                  <a:ext cx="4355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1274752" y="5656219"/>
            <a:ext cx="3058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“dimension padding”</a:t>
            </a:r>
          </a:p>
          <a:p>
            <a:r>
              <a:rPr lang="en-US" dirty="0"/>
              <a:t>Covert 2D to 3D by adding</a:t>
            </a:r>
          </a:p>
          <a:p>
            <a:r>
              <a:rPr lang="en-US" dirty="0"/>
              <a:t>a third dimension, for example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5028" y="5656219"/>
            <a:ext cx="330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“dimension reduction”</a:t>
            </a:r>
            <a:br>
              <a:rPr lang="en-US" dirty="0"/>
            </a:br>
            <a:r>
              <a:rPr lang="en-US" dirty="0"/>
              <a:t>Convert 3D to 2D by discarding</a:t>
            </a:r>
          </a:p>
          <a:p>
            <a:r>
              <a:rPr lang="en-US" dirty="0"/>
              <a:t>the third dimension, for example </a:t>
            </a:r>
          </a:p>
        </p:txBody>
      </p:sp>
    </p:spTree>
    <p:extLst>
      <p:ext uri="{BB962C8B-B14F-4D97-AF65-F5344CB8AC3E}">
        <p14:creationId xmlns:p14="http://schemas.microsoft.com/office/powerpoint/2010/main" val="4042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Q: How can we perform SVD?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b="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b="0" dirty="0"/>
              </a:p>
              <a:p>
                <a:r>
                  <a:rPr lang="en-US" dirty="0"/>
                  <a:t>Q: What kind of matrix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altLang="en-US" dirty="0"/>
                  <a:t> is a symmetric matrix</a:t>
                </a:r>
              </a:p>
              <a:p>
                <a:pPr lvl="1"/>
                <a:r>
                  <a:rPr lang="en-US" altLang="en-US" b="0" dirty="0"/>
                  <a:t>Orthogonal stretching</a:t>
                </a:r>
              </a:p>
              <a:p>
                <a:pPr lvl="1"/>
                <a:r>
                  <a:rPr lang="en-US" altLang="en-US" b="0" dirty="0"/>
                  <a:t>Diagonal </a:t>
                </a:r>
                <a:r>
                  <a:rPr lang="en-US" altLang="en-US" dirty="0"/>
                  <a:t>entries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charset="0"/>
                      </a:rPr>
                      <m:t>𝐷</m:t>
                    </m:r>
                    <m:r>
                      <a:rPr lang="en-US" altLang="en-US" b="0" i="1" smtClean="0">
                        <a:latin typeface="Cambria Math" charset="0"/>
                      </a:rPr>
                      <m:t> ~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are eigenvalues (i.e., stretching factor)</a:t>
                </a:r>
              </a:p>
              <a:p>
                <a:pPr lvl="1"/>
                <a:r>
                  <a:rPr lang="en-US" altLang="en-US" dirty="0"/>
                  <a:t>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are eigenvectors (i.e., stretching direction)</a:t>
                </a:r>
              </a:p>
              <a:p>
                <a:r>
                  <a:rPr lang="en-US" altLang="en-US" dirty="0"/>
                  <a:t>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𝑇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𝐷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en-US" dirty="0"/>
                  <a:t> by computing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dirty="0"/>
                  <a:t>Similarly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is 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𝐷</m:t>
                    </m:r>
                    <m:r>
                      <a:rPr lang="en-US" altLang="en-US" b="0" i="1" dirty="0" smtClean="0">
                        <a:latin typeface="Cambria Math" charset="0"/>
                      </a:rPr>
                      <m:t> ~ </m:t>
                    </m:r>
                    <m:rad>
                      <m:radPr>
                        <m:degHide m:val="on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en-US" b="0" i="1" dirty="0" smtClean="0">
                            <a:latin typeface="Cambria Math" charset="0"/>
                          </a:rPr>
                          <m:t>𝐷</m:t>
                        </m:r>
                      </m:e>
                    </m:rad>
                  </m:oMath>
                </a14:m>
                <a:r>
                  <a:rPr lang="en-US" altLang="en-US" dirty="0"/>
                  <a:t>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b="0" i="1" dirty="0" smtClean="0">
                            <a:latin typeface="Cambria Math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r>
                  <a:rPr lang="en-US" altLang="en-US" dirty="0"/>
                  <a:t>SVD can be done by computing eigenvalues and eigenvectors of </a:t>
                </a:r>
                <a:r>
                  <a:rPr lang="en-US" altLang="en-US" i="1" dirty="0"/>
                  <a:t>T</a:t>
                </a:r>
                <a:r>
                  <a:rPr lang="en-US" altLang="en-US" i="1" baseline="30000" dirty="0"/>
                  <a:t>T</a:t>
                </a:r>
                <a:r>
                  <a:rPr lang="en-US" altLang="en-US" i="1" dirty="0"/>
                  <a:t>T </a:t>
                </a:r>
                <a:r>
                  <a:rPr lang="en-US" altLang="en-US" dirty="0"/>
                  <a:t>and</a:t>
                </a:r>
                <a:r>
                  <a:rPr lang="en-US" altLang="en-US" i="1" dirty="0"/>
                  <a:t> TT</a:t>
                </a:r>
                <a:r>
                  <a:rPr lang="en-US" altLang="en-US" i="1" baseline="30000" dirty="0"/>
                  <a:t>T </a:t>
                </a:r>
                <a:endParaRPr lang="en-US" alt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322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9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What kind of linear transformation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92481" y="2655030"/>
                <a:ext cx="5312095" cy="169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481" y="2655030"/>
                <a:ext cx="5312095" cy="16912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9243" y="2567890"/>
                <a:ext cx="2846036" cy="1836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𝑇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43" y="2567890"/>
                <a:ext cx="2846036" cy="1836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4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Two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4765057" cy="4351338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World of vectors</a:t>
                </a:r>
              </a:p>
              <a:p>
                <a:r>
                  <a:rPr lang="en-US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Linear transformation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𝑏𝑇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Orthogonal Stretching</a:t>
                </a:r>
              </a:p>
              <a:p>
                <a:pPr lvl="2"/>
                <a:r>
                  <a:rPr lang="en-US" dirty="0"/>
                  <a:t>Stretching factor</a:t>
                </a:r>
              </a:p>
              <a:p>
                <a:pPr lvl="2"/>
                <a:r>
                  <a:rPr lang="en-US" dirty="0"/>
                  <a:t>Stretching direction</a:t>
                </a:r>
              </a:p>
              <a:p>
                <a:pPr lvl="1"/>
                <a:r>
                  <a:rPr lang="en-US" dirty="0"/>
                  <a:t>Rotation</a:t>
                </a:r>
              </a:p>
              <a:p>
                <a:pPr lvl="1"/>
                <a:r>
                  <a:rPr lang="en-US" dirty="0"/>
                  <a:t>Stretching + Rotation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4765057" cy="4351338"/>
              </a:xfrm>
              <a:blipFill rotWithShape="0">
                <a:blip r:embed="rId2"/>
                <a:stretch>
                  <a:fillRect l="-2420" t="-1950" r="-3439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3051" y="1825625"/>
                <a:ext cx="4765058" cy="4351338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World of numbers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1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: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1, 2, 0</m:t>
                        </m:r>
                      </m:e>
                    </m:d>
                  </m:oMath>
                </a14:m>
                <a:r>
                  <a:rPr lang="en-US" b="0" dirty="0"/>
                  <a:t>  vector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2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:  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/>
                  <a:t> matrix</a:t>
                </a:r>
                <a:br>
                  <a:rPr lang="en-US" altLang="ko-KR" dirty="0"/>
                </a:br>
                <a:r>
                  <a:rPr lang="en-US" altLang="ko-KR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Symmetric matrix</a:t>
                </a:r>
              </a:p>
              <a:p>
                <a:pPr lvl="2"/>
                <a:r>
                  <a:rPr lang="en-US" b="0" dirty="0"/>
                  <a:t>Eigenvalue</a:t>
                </a:r>
              </a:p>
              <a:p>
                <a:pPr lvl="2"/>
                <a:r>
                  <a:rPr lang="en-US" dirty="0"/>
                  <a:t>Eigenvector</a:t>
                </a:r>
              </a:p>
              <a:p>
                <a:pPr lvl="1"/>
                <a:r>
                  <a:rPr lang="en-US" b="0" dirty="0"/>
                  <a:t>Orthonormal matrix</a:t>
                </a:r>
              </a:p>
              <a:p>
                <a:pPr lvl="1"/>
                <a:r>
                  <a:rPr lang="en-US" dirty="0"/>
                  <a:t>Singular value decomposition</a:t>
                </a:r>
                <a:endParaRPr lang="en-US" b="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3051" y="1825625"/>
                <a:ext cx="4765058" cy="4351338"/>
              </a:xfrm>
              <a:blipFill rotWithShape="0">
                <a:blip r:embed="rId3"/>
                <a:stretch>
                  <a:fillRect l="-2290" t="-1950" b="-139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42052" y="1437805"/>
            <a:ext cx="2710999" cy="1068895"/>
            <a:chOff x="4142052" y="1437805"/>
            <a:chExt cx="2710999" cy="1068895"/>
          </a:xfrm>
        </p:grpSpPr>
        <p:sp>
          <p:nvSpPr>
            <p:cNvPr id="7" name="Left-Right Arrow 6"/>
            <p:cNvSpPr/>
            <p:nvPr/>
          </p:nvSpPr>
          <p:spPr>
            <a:xfrm>
              <a:off x="4231520" y="1814347"/>
              <a:ext cx="2532062" cy="315811"/>
            </a:xfrm>
            <a:prstGeom prst="leftRightArrow">
              <a:avLst>
                <a:gd name="adj1" fmla="val 28572"/>
                <a:gd name="adj2" fmla="val 1383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7739" y="1437805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basis vectors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42052" y="2137368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1:1 mapping (=isomorphic)</a:t>
              </a:r>
            </a:p>
          </p:txBody>
        </p:sp>
      </p:grpSp>
      <p:sp>
        <p:nvSpPr>
          <p:cNvPr id="31" name="Left-Right Arrow 30"/>
          <p:cNvSpPr/>
          <p:nvPr/>
        </p:nvSpPr>
        <p:spPr>
          <a:xfrm>
            <a:off x="4833823" y="4234251"/>
            <a:ext cx="2202595" cy="140525"/>
          </a:xfrm>
          <a:prstGeom prst="leftRightArrow">
            <a:avLst>
              <a:gd name="adj1" fmla="val 28572"/>
              <a:gd name="adj2" fmla="val 138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4833823" y="5301051"/>
            <a:ext cx="2202595" cy="140525"/>
          </a:xfrm>
          <a:prstGeom prst="leftRightArrow">
            <a:avLst>
              <a:gd name="adj1" fmla="val 28572"/>
              <a:gd name="adj2" fmla="val 138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Right Arrow 32"/>
          <p:cNvSpPr/>
          <p:nvPr/>
        </p:nvSpPr>
        <p:spPr>
          <a:xfrm>
            <a:off x="4833823" y="5694183"/>
            <a:ext cx="2202595" cy="140525"/>
          </a:xfrm>
          <a:prstGeom prst="leftRightArrow">
            <a:avLst>
              <a:gd name="adj1" fmla="val 28572"/>
              <a:gd name="adj2" fmla="val 138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SVD: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79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approximation</a:t>
                </a:r>
              </a:p>
              <a:p>
                <a:pPr lvl="1"/>
                <a:r>
                  <a:rPr lang="en-US" dirty="0"/>
                  <a:t>Sometimes we may want to “approximate” a large matrix as multiplication of two smaller matrices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Q: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7904"/>
              </a:xfrm>
              <a:blipFill rotWithShape="0">
                <a:blip r:embed="rId2"/>
                <a:stretch>
                  <a:fillRect l="-1043" t="-1990"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32264" y="2885319"/>
            <a:ext cx="3263536" cy="2973116"/>
            <a:chOff x="1232264" y="2885319"/>
            <a:chExt cx="3263536" cy="2973116"/>
          </a:xfrm>
        </p:grpSpPr>
        <p:sp>
          <p:nvSpPr>
            <p:cNvPr id="4" name="Rectangle 3"/>
            <p:cNvSpPr/>
            <p:nvPr/>
          </p:nvSpPr>
          <p:spPr>
            <a:xfrm>
              <a:off x="1905000" y="3496235"/>
              <a:ext cx="25908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232264" y="4384947"/>
                  <a:ext cx="5202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2264" y="4384947"/>
                  <a:ext cx="520271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40264" y="2885319"/>
                  <a:ext cx="62927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0264" y="2885319"/>
                  <a:ext cx="629275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648200" y="2893530"/>
            <a:ext cx="5518089" cy="2964905"/>
            <a:chOff x="4648200" y="2893530"/>
            <a:chExt cx="5518089" cy="2964905"/>
          </a:xfrm>
        </p:grpSpPr>
        <p:sp>
          <p:nvSpPr>
            <p:cNvPr id="5" name="Rectangle 4"/>
            <p:cNvSpPr/>
            <p:nvPr/>
          </p:nvSpPr>
          <p:spPr>
            <a:xfrm>
              <a:off x="5804694" y="3496235"/>
              <a:ext cx="5334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75489" y="3504447"/>
              <a:ext cx="2590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4648200" y="3801035"/>
              <a:ext cx="4841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/>
                <a:t>=</a:t>
              </a: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6566694" y="3801035"/>
              <a:ext cx="533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168106" y="4384946"/>
                  <a:ext cx="5202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8106" y="4384946"/>
                  <a:ext cx="520271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556251" y="2893530"/>
                  <a:ext cx="62927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6251" y="2893530"/>
                  <a:ext cx="629275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804694" y="2911460"/>
                  <a:ext cx="5157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𝑘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694" y="2911460"/>
                  <a:ext cx="515719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118960" y="3424731"/>
                  <a:ext cx="5157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𝑘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8960" y="3424731"/>
                  <a:ext cx="515719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0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943</Words>
  <Application>Microsoft Macintosh PowerPoint</Application>
  <PresentationFormat>Widescreen</PresentationFormat>
  <Paragraphs>263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Gill Sans MT</vt:lpstr>
      <vt:lpstr>Office Theme</vt:lpstr>
      <vt:lpstr>Lecture 13: Singular Value Decomposition (SVD)</vt:lpstr>
      <vt:lpstr>Summary: Two Worlds</vt:lpstr>
      <vt:lpstr>Singular Value Decomposition (SVD)</vt:lpstr>
      <vt:lpstr>Singular Value Decomposition (SVD)</vt:lpstr>
      <vt:lpstr>What about Non-Square Matrix T?</vt:lpstr>
      <vt:lpstr>Computing SVD</vt:lpstr>
      <vt:lpstr>Example: SVD</vt:lpstr>
      <vt:lpstr>Summary: Two Worlds</vt:lpstr>
      <vt:lpstr>SVD: Application</vt:lpstr>
      <vt:lpstr>Rank-k Approximation</vt:lpstr>
      <vt:lpstr>SVD as Matrix Approximation</vt:lpstr>
      <vt:lpstr>SVD Approximation Example: 1000 x 1000 matrix with (0…255)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Dimensionality Reduction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Singular Value Decomposition (SVD)</dc:title>
  <dc:creator>Junghoo Cho</dc:creator>
  <cp:lastModifiedBy>Junghoo Cho</cp:lastModifiedBy>
  <cp:revision>10</cp:revision>
  <dcterms:created xsi:type="dcterms:W3CDTF">2017-11-09T19:31:09Z</dcterms:created>
  <dcterms:modified xsi:type="dcterms:W3CDTF">2020-11-02T20:57:16Z</dcterms:modified>
</cp:coreProperties>
</file>